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hunmahi16@gmail.com" initials="m" lastIdx="1" clrIdx="0">
    <p:extLst>
      <p:ext uri="{19B8F6BF-5375-455C-9EA6-DF929625EA0E}">
        <p15:presenceInfo xmlns:p15="http://schemas.microsoft.com/office/powerpoint/2012/main" userId="6dd1421989bfea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37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9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39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0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023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816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217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035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7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30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2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1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94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87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58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49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78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5E9857-D60A-4F27-98C7-613CB4199F7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AA640-0EAF-4999-B902-55BAE1752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747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B615-261D-5119-1F65-86DCDE56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730" y="522513"/>
            <a:ext cx="8591798" cy="915205"/>
          </a:xfrm>
        </p:spPr>
        <p:txBody>
          <a:bodyPr/>
          <a:lstStyle/>
          <a:p>
            <a:r>
              <a:rPr lang="en-GB" sz="4000" u="sng" dirty="0">
                <a:latin typeface="Arial Black" panose="020B0A04020102020204" pitchFamily="34" charset="0"/>
              </a:rPr>
              <a:t>NLP EMAIL CLASSIFICATION</a:t>
            </a:r>
            <a:endParaRPr lang="en-IN" sz="4000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E2129-45F4-643F-171B-75704C88D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702" y="2942643"/>
            <a:ext cx="6109854" cy="28762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1800" u="sng" dirty="0">
                <a:latin typeface="Arial Black" panose="020B0A04020102020204" pitchFamily="34" charset="0"/>
              </a:rPr>
              <a:t>TEAM  MEMBERs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MR. Sai PRANEETH CHILIVERU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MS. JAYASHRI BHIVAJI GURULE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MS. ROHINI GOVIND ARKHADE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MR. PRANAV RAJENDRA </a:t>
            </a:r>
            <a:r>
              <a:rPr lang="en-GB" sz="1400" dirty="0" err="1">
                <a:latin typeface="Arial Black" panose="020B0A04020102020204" pitchFamily="34" charset="0"/>
              </a:rPr>
              <a:t>BHoSALE</a:t>
            </a:r>
            <a:endParaRPr lang="en-GB" sz="1400" dirty="0">
              <a:latin typeface="Arial Black" panose="020B0A04020102020204" pitchFamily="34" charset="0"/>
            </a:endParaRP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MR. NITHIN M</a:t>
            </a:r>
          </a:p>
          <a:p>
            <a:r>
              <a:rPr lang="en-GB" sz="1400" dirty="0">
                <a:latin typeface="Arial Black" panose="020B0A04020102020204" pitchFamily="34" charset="0"/>
              </a:rPr>
              <a:t>                          MR. SUBIN S </a:t>
            </a:r>
            <a:r>
              <a:rPr lang="en-GB" sz="1400" dirty="0" err="1">
                <a:latin typeface="Arial Black" panose="020B0A04020102020204" pitchFamily="34" charset="0"/>
              </a:rPr>
              <a:t>NAir</a:t>
            </a:r>
            <a:endParaRPr lang="en-GB" sz="1400" dirty="0">
              <a:latin typeface="Arial Black" panose="020B0A04020102020204" pitchFamily="34" charset="0"/>
            </a:endParaRPr>
          </a:p>
          <a:p>
            <a:r>
              <a:rPr lang="en-GB" sz="1400" dirty="0">
                <a:latin typeface="Arial Black" panose="020B0A04020102020204" pitchFamily="34" charset="0"/>
              </a:rPr>
              <a:t>                  </a:t>
            </a:r>
          </a:p>
          <a:p>
            <a:pPr algn="ctr"/>
            <a:endParaRPr lang="en-GB" sz="1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9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02756-155B-5C7D-02FA-098D3658F135}"/>
              </a:ext>
            </a:extLst>
          </p:cNvPr>
          <p:cNvSpPr txBox="1"/>
          <p:nvPr/>
        </p:nvSpPr>
        <p:spPr>
          <a:xfrm flipH="1">
            <a:off x="3774571" y="605641"/>
            <a:ext cx="85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REMOVING PUNCTUATIONS</a:t>
            </a: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IN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5CEE9-5846-C8B4-F95D-8B8B9635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64" y="1482804"/>
            <a:ext cx="6312545" cy="2835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B5B9F-5EEA-D19E-3004-48E8E8FF3AE0}"/>
              </a:ext>
            </a:extLst>
          </p:cNvPr>
          <p:cNvSpPr txBox="1"/>
          <p:nvPr/>
        </p:nvSpPr>
        <p:spPr>
          <a:xfrm>
            <a:off x="3089945" y="4579826"/>
            <a:ext cx="657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Here we removed punctuation from each and every sentences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1516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CC4FA2-94AA-4B41-3EE4-267DDF600023}"/>
              </a:ext>
            </a:extLst>
          </p:cNvPr>
          <p:cNvSpPr txBox="1"/>
          <p:nvPr/>
        </p:nvSpPr>
        <p:spPr>
          <a:xfrm>
            <a:off x="4286992" y="572931"/>
            <a:ext cx="6026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REMOVING STOP WORD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6E606-C9D9-E260-22C6-3D6D2BED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6" y="1324317"/>
            <a:ext cx="7598427" cy="2226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3750C-301A-344C-E7D8-3DBFF71CBBA7}"/>
              </a:ext>
            </a:extLst>
          </p:cNvPr>
          <p:cNvSpPr txBox="1"/>
          <p:nvPr/>
        </p:nvSpPr>
        <p:spPr>
          <a:xfrm>
            <a:off x="2968832" y="4055423"/>
            <a:ext cx="713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Here we removed stop words from each and every sentence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1314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B0C39-ADE6-2248-3DAF-D478211D5A02}"/>
              </a:ext>
            </a:extLst>
          </p:cNvPr>
          <p:cNvSpPr txBox="1"/>
          <p:nvPr/>
        </p:nvSpPr>
        <p:spPr>
          <a:xfrm>
            <a:off x="4251367" y="362197"/>
            <a:ext cx="338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COMMON WORD REMOVAL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28725-AFBF-4B1A-53F8-EEFEE0F2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65" y="885393"/>
            <a:ext cx="7522225" cy="4588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21A0F4-384A-BABE-5C08-620815E4963F}"/>
              </a:ext>
            </a:extLst>
          </p:cNvPr>
          <p:cNvSpPr txBox="1"/>
          <p:nvPr/>
        </p:nvSpPr>
        <p:spPr>
          <a:xfrm>
            <a:off x="3152899" y="5803330"/>
            <a:ext cx="865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Here we remove common words from each sentences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587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49E75-1AC1-75C8-6489-CD00AEAD1828}"/>
              </a:ext>
            </a:extLst>
          </p:cNvPr>
          <p:cNvSpPr txBox="1"/>
          <p:nvPr/>
        </p:nvSpPr>
        <p:spPr>
          <a:xfrm>
            <a:off x="4506685" y="243444"/>
            <a:ext cx="2796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RARE WORD REMOVE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1FB42-04F4-D01C-9030-9EF33A7C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4" y="711220"/>
            <a:ext cx="8409434" cy="4675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A37096-1A6D-E411-9D96-EBFE1158406A}"/>
              </a:ext>
            </a:extLst>
          </p:cNvPr>
          <p:cNvSpPr txBox="1"/>
          <p:nvPr/>
        </p:nvSpPr>
        <p:spPr>
          <a:xfrm>
            <a:off x="3604161" y="5907973"/>
            <a:ext cx="917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Here we removed all rare words from each sentences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8018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243EC-5FF4-1212-BD3F-897B9D04850C}"/>
              </a:ext>
            </a:extLst>
          </p:cNvPr>
          <p:cNvSpPr txBox="1"/>
          <p:nvPr/>
        </p:nvSpPr>
        <p:spPr>
          <a:xfrm>
            <a:off x="3835730" y="273132"/>
            <a:ext cx="3687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WORD SPELLING CORRECTION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D4BDA-538B-76E7-8F97-7E969E00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96" y="1053664"/>
            <a:ext cx="4855156" cy="17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F224B-F6EC-9D3B-3887-55722AFA3D76}"/>
              </a:ext>
            </a:extLst>
          </p:cNvPr>
          <p:cNvSpPr txBox="1"/>
          <p:nvPr/>
        </p:nvSpPr>
        <p:spPr>
          <a:xfrm>
            <a:off x="2867891" y="3367635"/>
            <a:ext cx="585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Here we corrected spelling of each words from every sentences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7297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63C009-09F1-899B-4E9D-AAAC51D125E9}"/>
              </a:ext>
            </a:extLst>
          </p:cNvPr>
          <p:cNvSpPr txBox="1"/>
          <p:nvPr/>
        </p:nvSpPr>
        <p:spPr>
          <a:xfrm>
            <a:off x="4358244" y="219693"/>
            <a:ext cx="198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TOKENIZATION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DFAC3-23F8-DFA6-4F73-2B3526B6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59" y="1270635"/>
            <a:ext cx="9704868" cy="1894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A99C9-8560-5C97-5B6F-00856A3EFB2F}"/>
              </a:ext>
            </a:extLst>
          </p:cNvPr>
          <p:cNvSpPr txBox="1"/>
          <p:nvPr/>
        </p:nvSpPr>
        <p:spPr>
          <a:xfrm>
            <a:off x="3093522" y="3639787"/>
            <a:ext cx="495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Helps to break row text to words known as token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3930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5EC087-33A3-FD76-1D8A-41F16D356FB9}"/>
              </a:ext>
            </a:extLst>
          </p:cNvPr>
          <p:cNvSpPr txBox="1"/>
          <p:nvPr/>
        </p:nvSpPr>
        <p:spPr>
          <a:xfrm>
            <a:off x="4952011" y="368136"/>
            <a:ext cx="144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STEMMING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DD9A-392F-BC95-7AE2-6910D390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48" y="937621"/>
            <a:ext cx="6722104" cy="2667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38872-9065-C898-55A4-BB01B40B38B0}"/>
              </a:ext>
            </a:extLst>
          </p:cNvPr>
          <p:cNvSpPr txBox="1"/>
          <p:nvPr/>
        </p:nvSpPr>
        <p:spPr>
          <a:xfrm>
            <a:off x="3633851" y="4013859"/>
            <a:ext cx="372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Helps to reduce words to their base form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0146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253CB-2D1F-59D8-C1B5-F52B394DECC4}"/>
              </a:ext>
            </a:extLst>
          </p:cNvPr>
          <p:cNvSpPr txBox="1"/>
          <p:nvPr/>
        </p:nvSpPr>
        <p:spPr>
          <a:xfrm>
            <a:off x="4957949" y="320634"/>
            <a:ext cx="213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LEMMATIZATION</a:t>
            </a:r>
            <a:endParaRPr lang="en-IN" sz="1600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7199E-BD7B-5786-66E2-AA0F8A1D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1" y="1166952"/>
            <a:ext cx="10047777" cy="3467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B9B40-2461-C922-8E19-F2F4B0D36034}"/>
              </a:ext>
            </a:extLst>
          </p:cNvPr>
          <p:cNvSpPr txBox="1"/>
          <p:nvPr/>
        </p:nvSpPr>
        <p:spPr>
          <a:xfrm>
            <a:off x="2582883" y="4892634"/>
            <a:ext cx="495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Grouping together the different infected form of word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7588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51B0B9-226C-C40D-0ED5-5D5860E8C4B2}"/>
              </a:ext>
            </a:extLst>
          </p:cNvPr>
          <p:cNvSpPr txBox="1"/>
          <p:nvPr/>
        </p:nvSpPr>
        <p:spPr>
          <a:xfrm>
            <a:off x="3770415" y="498764"/>
            <a:ext cx="6703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Arial Black" panose="020B0A04020102020204" pitchFamily="34" charset="0"/>
              </a:rPr>
              <a:t>ADVANCED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0369F-39D1-5097-D6DD-A51A49B7EB43}"/>
              </a:ext>
            </a:extLst>
          </p:cNvPr>
          <p:cNvSpPr txBox="1"/>
          <p:nvPr/>
        </p:nvSpPr>
        <p:spPr>
          <a:xfrm>
            <a:off x="1258784" y="1775361"/>
            <a:ext cx="8443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Term Frequency - Inverse Document Frequency(TF_IDF)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BAG(Bag of Word)and World cloud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D0C50-A981-0B9D-B41B-75D76531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57" y="3322821"/>
            <a:ext cx="6036286" cy="32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5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BE65F-A77F-C6BB-3540-B45B725BC31D}"/>
              </a:ext>
            </a:extLst>
          </p:cNvPr>
          <p:cNvSpPr txBox="1"/>
          <p:nvPr/>
        </p:nvSpPr>
        <p:spPr>
          <a:xfrm>
            <a:off x="3414156" y="463138"/>
            <a:ext cx="619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2.BAG(Bag of Word)and World cloud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738DE-8044-45EA-08B5-43262F50B7EA}"/>
              </a:ext>
            </a:extLst>
          </p:cNvPr>
          <p:cNvSpPr txBox="1"/>
          <p:nvPr/>
        </p:nvSpPr>
        <p:spPr>
          <a:xfrm>
            <a:off x="1905989" y="5594641"/>
            <a:ext cx="128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Abusive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313E2-95D5-1221-27C4-EDB771F3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8" y="1376263"/>
            <a:ext cx="4597311" cy="410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B98EA-B7DD-53D9-4C72-4BC669C6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62" y="1376263"/>
            <a:ext cx="4339514" cy="4048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E769D1-FE03-0BCD-5B5B-F6EE26F13708}"/>
              </a:ext>
            </a:extLst>
          </p:cNvPr>
          <p:cNvSpPr txBox="1"/>
          <p:nvPr/>
        </p:nvSpPr>
        <p:spPr>
          <a:xfrm>
            <a:off x="7772400" y="5594641"/>
            <a:ext cx="157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 Abusive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8976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530480-C16C-0EA6-0456-169AD057ED2B}"/>
              </a:ext>
            </a:extLst>
          </p:cNvPr>
          <p:cNvSpPr txBox="1"/>
          <p:nvPr/>
        </p:nvSpPr>
        <p:spPr>
          <a:xfrm>
            <a:off x="3437907" y="1151906"/>
            <a:ext cx="49816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</a:t>
            </a:r>
            <a:r>
              <a:rPr lang="en-GB" u="sng" dirty="0">
                <a:latin typeface="Arial Black" panose="020B0A04020102020204" pitchFamily="34" charset="0"/>
              </a:rPr>
              <a:t>CONTENTS</a:t>
            </a:r>
          </a:p>
          <a:p>
            <a:pPr algn="ctr"/>
            <a:endParaRPr lang="en-IN" dirty="0">
              <a:latin typeface="Arial Black" panose="020B0A04020102020204" pitchFamily="34" charset="0"/>
            </a:endParaRP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         1. BUSINESS PROBLEM STATEMENT</a:t>
            </a:r>
          </a:p>
          <a:p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         2. OBJECTIVE</a:t>
            </a:r>
          </a:p>
          <a:p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         3. DETAILS SUMMARY OF DATA	</a:t>
            </a: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	</a:t>
            </a: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	  4.  EXPLORATRY DATA ANALYSIS</a:t>
            </a:r>
          </a:p>
          <a:p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         5.  RECOMMENDATION </a:t>
            </a:r>
          </a:p>
          <a:p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          6.  CONCLUSION	</a:t>
            </a:r>
          </a:p>
          <a:p>
            <a:pPr marL="342900" indent="-342900">
              <a:buAutoNum type="arabicPeriod"/>
            </a:pPr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  <a:p>
            <a:pPr marL="342900" indent="-342900">
              <a:buAutoNum type="arabicPeriod"/>
            </a:pPr>
            <a:endParaRPr lang="en-GB" sz="1400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43789-83C4-CEDC-ABD7-C221D1A4ADAF}"/>
              </a:ext>
            </a:extLst>
          </p:cNvPr>
          <p:cNvSpPr txBox="1"/>
          <p:nvPr/>
        </p:nvSpPr>
        <p:spPr>
          <a:xfrm>
            <a:off x="4043548" y="385949"/>
            <a:ext cx="516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FEATURE EXTRACTION</a:t>
            </a:r>
            <a:endParaRPr lang="en-IN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7F87-3899-F9BF-F1D3-0B35EF9926A1}"/>
              </a:ext>
            </a:extLst>
          </p:cNvPr>
          <p:cNvSpPr txBox="1"/>
          <p:nvPr/>
        </p:nvSpPr>
        <p:spPr>
          <a:xfrm>
            <a:off x="1909568" y="1620667"/>
            <a:ext cx="5298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 err="1"/>
              <a:t>Tfidf</a:t>
            </a:r>
            <a:r>
              <a:rPr lang="en-GB" dirty="0"/>
              <a:t> Vectorizer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 err="1"/>
              <a:t>Imbalaning</a:t>
            </a:r>
            <a:r>
              <a:rPr lang="en-IN" dirty="0"/>
              <a:t> the text data</a:t>
            </a:r>
            <a:endParaRPr lang="en-GB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351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53FE3-C438-FDB7-4832-F7890D56503F}"/>
              </a:ext>
            </a:extLst>
          </p:cNvPr>
          <p:cNvSpPr txBox="1"/>
          <p:nvPr/>
        </p:nvSpPr>
        <p:spPr>
          <a:xfrm>
            <a:off x="4886696" y="457201"/>
            <a:ext cx="416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 err="1">
                <a:latin typeface="Arial Black" panose="020B0A04020102020204" pitchFamily="34" charset="0"/>
              </a:rPr>
              <a:t>Tfidf</a:t>
            </a:r>
            <a:r>
              <a:rPr lang="en-IN" u="sng" dirty="0">
                <a:latin typeface="Arial Black" panose="020B0A04020102020204" pitchFamily="34" charset="0"/>
              </a:rPr>
              <a:t> Vectorizer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C5F6A-1156-4CDD-571A-A3EFE9B6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39" y="1273334"/>
            <a:ext cx="9530692" cy="3586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5507E-C015-487E-F63B-E86BE32F766A}"/>
              </a:ext>
            </a:extLst>
          </p:cNvPr>
          <p:cNvSpPr txBox="1"/>
          <p:nvPr/>
        </p:nvSpPr>
        <p:spPr>
          <a:xfrm>
            <a:off x="2927268" y="5041075"/>
            <a:ext cx="734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err="1"/>
              <a:t>Tfidf</a:t>
            </a:r>
            <a:r>
              <a:rPr lang="en-GB" sz="1400" dirty="0"/>
              <a:t> Vectorizer convert text data into numerical data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71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F265B-2369-CFFC-79ED-9956AFB3D514}"/>
              </a:ext>
            </a:extLst>
          </p:cNvPr>
          <p:cNvSpPr txBox="1"/>
          <p:nvPr/>
        </p:nvSpPr>
        <p:spPr>
          <a:xfrm>
            <a:off x="3277590" y="385949"/>
            <a:ext cx="6365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IMBALANING THE TEXT DATA USING SMOTE</a:t>
            </a:r>
            <a:endParaRPr lang="en-GB" u="sng" dirty="0">
              <a:latin typeface="Arial Black" panose="020B0A04020102020204" pitchFamily="34" charset="0"/>
            </a:endParaRPr>
          </a:p>
          <a:p>
            <a:r>
              <a:rPr lang="en-IN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EF07F-600F-568B-1471-1950574A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3" y="1264190"/>
            <a:ext cx="5491987" cy="279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97C21-3E36-AFDC-3AE2-D6FC38BF0525}"/>
              </a:ext>
            </a:extLst>
          </p:cNvPr>
          <p:cNvSpPr txBox="1"/>
          <p:nvPr/>
        </p:nvSpPr>
        <p:spPr>
          <a:xfrm>
            <a:off x="434613" y="4215740"/>
            <a:ext cx="44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Here the text data is balanced by using smote over sampling</a:t>
            </a: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FA9E-54AB-6424-6901-B0D848ED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22" y="1264190"/>
            <a:ext cx="4076807" cy="2710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493C6-9513-9DCE-83A3-06F399F3EDE1}"/>
              </a:ext>
            </a:extLst>
          </p:cNvPr>
          <p:cNvSpPr txBox="1"/>
          <p:nvPr/>
        </p:nvSpPr>
        <p:spPr>
          <a:xfrm>
            <a:off x="6941127" y="4215740"/>
            <a:ext cx="420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Using </a:t>
            </a:r>
            <a:r>
              <a:rPr lang="en-GB" sz="1400" dirty="0" err="1"/>
              <a:t>barplot</a:t>
            </a:r>
            <a:r>
              <a:rPr lang="en-GB" sz="1400" dirty="0"/>
              <a:t> we can </a:t>
            </a:r>
            <a:r>
              <a:rPr lang="en-GB" sz="1400" dirty="0" err="1"/>
              <a:t>fint</a:t>
            </a:r>
            <a:r>
              <a:rPr lang="en-GB" sz="1400" dirty="0"/>
              <a:t> the data is balanced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1608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C72F8-8946-9688-6466-2AC30F3E663C}"/>
              </a:ext>
            </a:extLst>
          </p:cNvPr>
          <p:cNvSpPr txBox="1"/>
          <p:nvPr/>
        </p:nvSpPr>
        <p:spPr>
          <a:xfrm>
            <a:off x="4073236" y="409699"/>
            <a:ext cx="252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MODEL BUILDING</a:t>
            </a:r>
            <a:endParaRPr lang="en-IN" u="sng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886C9-8336-7D58-BAFA-8D4C3DF6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79" y="870323"/>
            <a:ext cx="4065921" cy="3015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48306-6B74-D178-7CD2-255A4DB97E4C}"/>
              </a:ext>
            </a:extLst>
          </p:cNvPr>
          <p:cNvSpPr txBox="1"/>
          <p:nvPr/>
        </p:nvSpPr>
        <p:spPr>
          <a:xfrm>
            <a:off x="3063833" y="4506686"/>
            <a:ext cx="869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We take random forest algorithm as our final model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2831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D0350-83DC-97B6-A380-65663A6C30B4}"/>
              </a:ext>
            </a:extLst>
          </p:cNvPr>
          <p:cNvSpPr txBox="1"/>
          <p:nvPr/>
        </p:nvSpPr>
        <p:spPr>
          <a:xfrm>
            <a:off x="4839194" y="394801"/>
            <a:ext cx="576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DEPLOYMENT</a:t>
            </a:r>
            <a:r>
              <a:rPr lang="en-GB" sz="1600" dirty="0">
                <a:latin typeface="Arial Black" panose="020B0A04020102020204" pitchFamily="34" charset="0"/>
              </a:rPr>
              <a:t> 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4F7BA-6820-8992-D561-570269AC62C5}"/>
              </a:ext>
            </a:extLst>
          </p:cNvPr>
          <p:cNvSpPr txBox="1"/>
          <p:nvPr/>
        </p:nvSpPr>
        <p:spPr>
          <a:xfrm>
            <a:off x="1888177" y="1520042"/>
            <a:ext cx="8122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400" dirty="0"/>
              <a:t>After the model building evaluation process , We have to deploy the code using “STREAMLIT”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400" dirty="0"/>
              <a:t>We have selected the best model and used in our deployment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37719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3E0A0-EDB3-EF9E-5972-BEA1FB2177EB}"/>
              </a:ext>
            </a:extLst>
          </p:cNvPr>
          <p:cNvSpPr txBox="1"/>
          <p:nvPr/>
        </p:nvSpPr>
        <p:spPr>
          <a:xfrm>
            <a:off x="4999512" y="266596"/>
            <a:ext cx="605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DEPLOYMENT</a:t>
            </a:r>
            <a:endParaRPr lang="en-IN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047D1-2D7F-5F9A-C102-69D69041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5" y="635928"/>
            <a:ext cx="10504989" cy="59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B273E-8A99-9456-8820-27577FBD6840}"/>
              </a:ext>
            </a:extLst>
          </p:cNvPr>
          <p:cNvSpPr txBox="1"/>
          <p:nvPr/>
        </p:nvSpPr>
        <p:spPr>
          <a:xfrm>
            <a:off x="4720442" y="332509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DEPLOYMENT</a:t>
            </a:r>
            <a:endParaRPr lang="en-IN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62ACF-D786-49B9-1139-F1A5E6D5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7" y="777261"/>
            <a:ext cx="10570305" cy="59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556B5F-B2B6-B990-E064-E27054250977}"/>
              </a:ext>
            </a:extLst>
          </p:cNvPr>
          <p:cNvSpPr txBox="1"/>
          <p:nvPr/>
        </p:nvSpPr>
        <p:spPr>
          <a:xfrm>
            <a:off x="2458193" y="514356"/>
            <a:ext cx="7576457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     				 </a:t>
            </a:r>
            <a:r>
              <a:rPr lang="en-GB" u="sng" dirty="0">
                <a:latin typeface="Arial Black" panose="020B0A04020102020204" pitchFamily="34" charset="0"/>
              </a:rPr>
              <a:t>PROBLEM STATEMENT</a:t>
            </a:r>
          </a:p>
          <a:p>
            <a:r>
              <a:rPr lang="en-GB" dirty="0">
                <a:latin typeface="Arial Black" panose="020B0A04020102020204" pitchFamily="34" charset="0"/>
              </a:rPr>
              <a:t>			</a:t>
            </a:r>
          </a:p>
          <a:p>
            <a:endParaRPr lang="en-GB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Inappropriate emails would demotivates and spoil the positive environment that would lead to more attrition rate and low productivity and Inappropriate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goal of the project is to identify such emails in the given day based on the above inappropriate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8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9F5089-87E3-4036-DB84-583E4E7F5C1D}"/>
              </a:ext>
            </a:extLst>
          </p:cNvPr>
          <p:cNvSpPr txBox="1"/>
          <p:nvPr/>
        </p:nvSpPr>
        <p:spPr>
          <a:xfrm>
            <a:off x="1816925" y="878774"/>
            <a:ext cx="84908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				                        </a:t>
            </a:r>
            <a:r>
              <a:rPr lang="en-GB" dirty="0">
                <a:latin typeface="Arial Black" panose="020B0A04020102020204" pitchFamily="34" charset="0"/>
              </a:rPr>
              <a:t>OBJECTIVE</a:t>
            </a:r>
          </a:p>
          <a:p>
            <a:endParaRPr lang="en-GB" dirty="0">
              <a:latin typeface="Arial Black" panose="020B0A04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>
                <a:latin typeface="Arial Black" panose="020B0A04020102020204" pitchFamily="34" charset="0"/>
              </a:rPr>
              <a:t>Identifying emails that </a:t>
            </a:r>
            <a:r>
              <a:rPr lang="en-IN" sz="1800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could be on form of bullying, racism, sexual </a:t>
            </a:r>
            <a:r>
              <a:rPr lang="en-IN" sz="1800" dirty="0" err="1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favourtism</a:t>
            </a:r>
            <a:r>
              <a:rPr lang="en-IN" sz="1800" dirty="0">
                <a:effectLst/>
                <a:latin typeface="Arial Black" panose="020B0A04020102020204" pitchFamily="34" charset="0"/>
                <a:ea typeface="Arial" panose="020B0604020202020204" pitchFamily="34" charset="0"/>
              </a:rPr>
              <a:t> and hate in the gender or culture, in today’s world so dominated by email no organization is immune to these hate emails.</a:t>
            </a:r>
          </a:p>
          <a:p>
            <a:endParaRPr lang="en-IN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77939-8F08-9C2A-F292-311B5BD78CEF}"/>
              </a:ext>
            </a:extLst>
          </p:cNvPr>
          <p:cNvSpPr txBox="1"/>
          <p:nvPr/>
        </p:nvSpPr>
        <p:spPr>
          <a:xfrm>
            <a:off x="2873829" y="944088"/>
            <a:ext cx="56051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latin typeface="Arial Black" panose="020B0A04020102020204" pitchFamily="34" charset="0"/>
              </a:rPr>
              <a:t>DETAIL SUMMARY OF THE DATA</a:t>
            </a:r>
          </a:p>
          <a:p>
            <a:endParaRPr lang="en-GB" b="1" u="sng" dirty="0"/>
          </a:p>
          <a:p>
            <a:r>
              <a:rPr lang="en-IN" sz="1600" dirty="0"/>
              <a:t>1.FIRST 30 COMMMENTS</a:t>
            </a:r>
          </a:p>
          <a:p>
            <a:endParaRPr lang="en-IN" sz="1600" dirty="0"/>
          </a:p>
          <a:p>
            <a:r>
              <a:rPr lang="en-IN" sz="1600" dirty="0"/>
              <a:t>2.LAST 30 COMMENTS</a:t>
            </a:r>
          </a:p>
          <a:p>
            <a:endParaRPr lang="en-IN" sz="1600" dirty="0"/>
          </a:p>
          <a:p>
            <a:r>
              <a:rPr lang="en-IN" sz="1600" dirty="0"/>
              <a:t>3.DATA SHAPE (48076,5)</a:t>
            </a:r>
          </a:p>
          <a:p>
            <a:endParaRPr lang="en-IN" sz="1600" dirty="0"/>
          </a:p>
          <a:p>
            <a:r>
              <a:rPr lang="en-IN" sz="1600" dirty="0"/>
              <a:t>4.CHECKING DATA TYPES</a:t>
            </a:r>
          </a:p>
          <a:p>
            <a:endParaRPr lang="en-IN" sz="1600" dirty="0"/>
          </a:p>
          <a:p>
            <a:r>
              <a:rPr lang="en-IN" sz="1600" dirty="0"/>
              <a:t>5.CHECKING NULL VALUES</a:t>
            </a:r>
          </a:p>
          <a:p>
            <a:endParaRPr lang="en-IN" sz="1600" dirty="0"/>
          </a:p>
          <a:p>
            <a:r>
              <a:rPr lang="en-IN" sz="1600" dirty="0"/>
              <a:t>6.CHECKING DUPLICATE VALUES</a:t>
            </a:r>
          </a:p>
          <a:p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60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F0B7-1E1D-424F-8AAB-F976C483B686}"/>
              </a:ext>
            </a:extLst>
          </p:cNvPr>
          <p:cNvSpPr txBox="1"/>
          <p:nvPr/>
        </p:nvSpPr>
        <p:spPr>
          <a:xfrm>
            <a:off x="2375065" y="950026"/>
            <a:ext cx="872242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							</a:t>
            </a:r>
            <a:r>
              <a:rPr lang="en-GB" b="1" u="sng" dirty="0"/>
              <a:t>EDA</a:t>
            </a:r>
          </a:p>
          <a:p>
            <a:endParaRPr lang="en-GB" b="1" u="sng" dirty="0"/>
          </a:p>
          <a:p>
            <a:r>
              <a:rPr lang="en-IN" sz="1600" u="sng" dirty="0"/>
              <a:t>STUDY WITH THE PIE CHART</a:t>
            </a:r>
          </a:p>
          <a:p>
            <a:endParaRPr lang="en-IN" dirty="0"/>
          </a:p>
          <a:p>
            <a:r>
              <a:rPr lang="en-IN" dirty="0"/>
              <a:t>         </a:t>
            </a:r>
            <a:r>
              <a:rPr lang="en-IN" sz="1400" dirty="0"/>
              <a:t>pie chart for Abusive and Non abusive</a:t>
            </a:r>
          </a:p>
          <a:p>
            <a:endParaRPr lang="en-IN" dirty="0"/>
          </a:p>
          <a:p>
            <a:r>
              <a:rPr lang="en-IN" dirty="0"/>
              <a:t>                                                                     No number of emails=48076 </a:t>
            </a:r>
            <a:r>
              <a:rPr lang="en-IN" dirty="0" err="1"/>
              <a:t>nos</a:t>
            </a:r>
            <a:endParaRPr lang="en-IN" dirty="0"/>
          </a:p>
          <a:p>
            <a:r>
              <a:rPr lang="en-IN" dirty="0"/>
              <a:t>									    No of Abusive mail=44666 </a:t>
            </a:r>
            <a:r>
              <a:rPr lang="en-IN" dirty="0" err="1"/>
              <a:t>nos</a:t>
            </a:r>
            <a:endParaRPr lang="en-IN" dirty="0"/>
          </a:p>
          <a:p>
            <a:r>
              <a:rPr lang="en-IN" dirty="0"/>
              <a:t>									    No of Non Abusive mail=3410 </a:t>
            </a:r>
            <a:r>
              <a:rPr lang="en-IN" dirty="0" err="1"/>
              <a:t>nos</a:t>
            </a:r>
            <a:r>
              <a:rPr lang="en-IN" dirty="0"/>
              <a:t>			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866EE-A45C-1142-E804-8E8D0F6D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04" y="2735500"/>
            <a:ext cx="3113396" cy="23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E8151-D659-964D-72E1-73B16656836F}"/>
              </a:ext>
            </a:extLst>
          </p:cNvPr>
          <p:cNvSpPr txBox="1"/>
          <p:nvPr/>
        </p:nvSpPr>
        <p:spPr>
          <a:xfrm>
            <a:off x="2351314" y="807522"/>
            <a:ext cx="753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			</a:t>
            </a:r>
            <a:r>
              <a:rPr lang="en-GB" b="1" u="sng" dirty="0">
                <a:latin typeface="Arial Black" panose="020B0A04020102020204" pitchFamily="34" charset="0"/>
              </a:rPr>
              <a:t>ANALYZING THE TEXT DATA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7477-4D07-E0F9-917A-F8ADE70C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29" y="1927988"/>
            <a:ext cx="7387279" cy="266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19819-F1F6-FC94-379B-E9F50F0966E7}"/>
              </a:ext>
            </a:extLst>
          </p:cNvPr>
          <p:cNvSpPr txBox="1"/>
          <p:nvPr/>
        </p:nvSpPr>
        <p:spPr>
          <a:xfrm>
            <a:off x="2881745" y="4871872"/>
            <a:ext cx="9310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Here we take the count according to its characteristics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3475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D1F84-9754-8172-F50E-EBAC927E2CD6}"/>
              </a:ext>
            </a:extLst>
          </p:cNvPr>
          <p:cNvSpPr txBox="1"/>
          <p:nvPr/>
        </p:nvSpPr>
        <p:spPr>
          <a:xfrm>
            <a:off x="4180113" y="415637"/>
            <a:ext cx="67748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CORRELATION MATRIX</a:t>
            </a: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IN" u="sng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D3467-6CDB-1536-7171-E3D9BE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99" y="1270661"/>
            <a:ext cx="6368460" cy="3841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30218-F98D-C5F1-A8AA-DCF4D435368F}"/>
              </a:ext>
            </a:extLst>
          </p:cNvPr>
          <p:cNvSpPr txBox="1"/>
          <p:nvPr/>
        </p:nvSpPr>
        <p:spPr>
          <a:xfrm>
            <a:off x="2493818" y="5587339"/>
            <a:ext cx="857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we have some strong correlation between columns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294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A7F11-C9A9-88D8-D576-B7D27DDEE443}"/>
              </a:ext>
            </a:extLst>
          </p:cNvPr>
          <p:cNvSpPr txBox="1"/>
          <p:nvPr/>
        </p:nvSpPr>
        <p:spPr>
          <a:xfrm>
            <a:off x="2345377" y="558141"/>
            <a:ext cx="85858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Arial Black" panose="020B0A04020102020204" pitchFamily="34" charset="0"/>
              </a:rPr>
              <a:t>TEXT PREPROCESSING</a:t>
            </a: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GB" u="sng" dirty="0">
              <a:latin typeface="Arial Black" panose="020B0A04020102020204" pitchFamily="34" charset="0"/>
            </a:endParaRPr>
          </a:p>
          <a:p>
            <a:r>
              <a:rPr lang="en-GB" sz="1600" dirty="0"/>
              <a:t>1.REMOVE PUNTUATION</a:t>
            </a:r>
          </a:p>
          <a:p>
            <a:endParaRPr lang="en-GB" sz="1600" dirty="0"/>
          </a:p>
          <a:p>
            <a:r>
              <a:rPr lang="en-GB" sz="1600" dirty="0"/>
              <a:t>2.REMOVE STOPWORD</a:t>
            </a:r>
          </a:p>
          <a:p>
            <a:endParaRPr lang="en-GB" sz="1600" dirty="0"/>
          </a:p>
          <a:p>
            <a:r>
              <a:rPr lang="en-GB" sz="1600" dirty="0"/>
              <a:t>3.COMMON WORD REMOVAL</a:t>
            </a:r>
          </a:p>
          <a:p>
            <a:endParaRPr lang="en-GB" sz="1600" dirty="0"/>
          </a:p>
          <a:p>
            <a:r>
              <a:rPr lang="en-GB" sz="1600" dirty="0"/>
              <a:t>4.RARE WORD REMOVAL</a:t>
            </a:r>
          </a:p>
          <a:p>
            <a:endParaRPr lang="en-GB" sz="1600" dirty="0"/>
          </a:p>
          <a:p>
            <a:r>
              <a:rPr lang="en-GB" sz="1600" dirty="0"/>
              <a:t>5.SPELLING CORRECTION</a:t>
            </a:r>
          </a:p>
          <a:p>
            <a:endParaRPr lang="en-GB" sz="1600" dirty="0"/>
          </a:p>
          <a:p>
            <a:r>
              <a:rPr lang="en-GB" sz="1600" dirty="0"/>
              <a:t>6.TOKENIZATION</a:t>
            </a:r>
          </a:p>
          <a:p>
            <a:endParaRPr lang="en-GB" sz="1600" dirty="0"/>
          </a:p>
          <a:p>
            <a:r>
              <a:rPr lang="en-GB" sz="1600" dirty="0"/>
              <a:t>7.STEMMING</a:t>
            </a:r>
          </a:p>
          <a:p>
            <a:endParaRPr lang="en-GB" sz="1600" dirty="0"/>
          </a:p>
          <a:p>
            <a:r>
              <a:rPr lang="en-GB" sz="1600" dirty="0"/>
              <a:t>8.LEMMANIZATION</a:t>
            </a:r>
          </a:p>
          <a:p>
            <a:endParaRPr lang="en-GB" u="sng" dirty="0">
              <a:latin typeface="Arial Black" panose="020B0A04020102020204" pitchFamily="34" charset="0"/>
            </a:endParaRPr>
          </a:p>
          <a:p>
            <a:endParaRPr lang="en-IN" u="sng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47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</TotalTime>
  <Words>559</Words>
  <Application>Microsoft Office PowerPoint</Application>
  <PresentationFormat>Widescreen</PresentationFormat>
  <Paragraphs>132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Century Gothic</vt:lpstr>
      <vt:lpstr>Wingdings</vt:lpstr>
      <vt:lpstr>Wingdings 3</vt:lpstr>
      <vt:lpstr>Ion</vt:lpstr>
      <vt:lpstr>NLP EMAIL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EMAIL CLASSIFICATION</dc:title>
  <dc:creator>mithunmahi16@gmail.com</dc:creator>
  <cp:lastModifiedBy>mithunmahi16@gmail.com</cp:lastModifiedBy>
  <cp:revision>1</cp:revision>
  <dcterms:created xsi:type="dcterms:W3CDTF">2023-02-03T08:03:02Z</dcterms:created>
  <dcterms:modified xsi:type="dcterms:W3CDTF">2023-02-03T12:31:32Z</dcterms:modified>
</cp:coreProperties>
</file>